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1"/>
  </p:notesMasterIdLst>
  <p:sldIdLst>
    <p:sldId id="276" r:id="rId3"/>
    <p:sldId id="297" r:id="rId4"/>
    <p:sldId id="420" r:id="rId5"/>
    <p:sldId id="421" r:id="rId6"/>
    <p:sldId id="427" r:id="rId7"/>
    <p:sldId id="422" r:id="rId8"/>
    <p:sldId id="425" r:id="rId9"/>
    <p:sldId id="426" r:id="rId10"/>
    <p:sldId id="431" r:id="rId11"/>
    <p:sldId id="428" r:id="rId12"/>
    <p:sldId id="429" r:id="rId13"/>
    <p:sldId id="430" r:id="rId14"/>
    <p:sldId id="432" r:id="rId15"/>
    <p:sldId id="437" r:id="rId16"/>
    <p:sldId id="433" r:id="rId17"/>
    <p:sldId id="434" r:id="rId18"/>
    <p:sldId id="435" r:id="rId19"/>
    <p:sldId id="438" r:id="rId20"/>
    <p:sldId id="439" r:id="rId21"/>
    <p:sldId id="440" r:id="rId22"/>
    <p:sldId id="442" r:id="rId23"/>
    <p:sldId id="443" r:id="rId24"/>
    <p:sldId id="436" r:id="rId25"/>
    <p:sldId id="447" r:id="rId26"/>
    <p:sldId id="445" r:id="rId27"/>
    <p:sldId id="446" r:id="rId28"/>
    <p:sldId id="418" r:id="rId29"/>
    <p:sldId id="296" r:id="rId3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6435" autoAdjust="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9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8DBFE-B4F9-44F2-9EB0-92DC4EC0F484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8FF6ED-BD67-4564-B87F-8AB0ADF2B96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095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827584" y="6381328"/>
            <a:ext cx="21336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6142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3461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69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7" name="Re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8" name="Espaço Reservado para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0" name="Espaço Reservado para Número de Slid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Espaço Reservado para Rodapé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2" name="Espaço Reservado para Número de Slid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t-BR"/>
          </a:p>
        </p:txBody>
      </p:sp>
      <p:sp>
        <p:nvSpPr>
          <p:cNvPr id="16" name="Espaço Reservado para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15" name="Espaço Reservado para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745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8" name="Retângulo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1" name="Retângulo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13" name="Espaço Reservado para Número de Slid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Espaço Reservado para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8778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5433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373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5066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093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9302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45884-CDFB-4DC8-8ED4-A4357FE8F747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7" name="AutoShape 2" descr="Resultado de imagem para ifpe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" name="Picture 2">
            <a:extLst>
              <a:ext uri="{FF2B5EF4-FFF2-40B4-BE49-F238E27FC236}">
                <a16:creationId xmlns:a16="http://schemas.microsoft.com/office/drawing/2014/main" id="{268CE559-B6A6-472C-B71B-7218F1D557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63" y="5589240"/>
            <a:ext cx="2500637" cy="979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8982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C2C5085-0508-4DDB-8D65-B42E3C6D4AE0}" type="datetimeFigureOut">
              <a:rPr lang="pt-BR" smtClean="0"/>
              <a:t>08/08/2018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Retângulo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EF45884-CDFB-4DC8-8ED4-A4357FE8F74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860032" y="1975123"/>
            <a:ext cx="4032448" cy="2101949"/>
          </a:xfrm>
        </p:spPr>
        <p:txBody>
          <a:bodyPr>
            <a:normAutofit fontScale="90000"/>
          </a:bodyPr>
          <a:lstStyle/>
          <a:p>
            <a:r>
              <a:rPr lang="pt-BR" sz="5400" b="1" dirty="0" err="1"/>
              <a:t>Heaps</a:t>
            </a:r>
            <a:r>
              <a:rPr lang="pt-BR" sz="5400" b="1" dirty="0"/>
              <a:t> e </a:t>
            </a:r>
            <a:r>
              <a:rPr lang="pt-BR" sz="5400" b="1" dirty="0" err="1"/>
              <a:t>Heapsort</a:t>
            </a:r>
            <a:br>
              <a:rPr lang="pt-BR" sz="5400" b="1" dirty="0"/>
            </a:br>
            <a:endParaRPr lang="pt-BR" sz="54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03309" y="5589240"/>
            <a:ext cx="4608512" cy="108012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Prof. Rafael Mesquita</a:t>
            </a:r>
          </a:p>
          <a:p>
            <a:r>
              <a:rPr lang="pt-BR" dirty="0"/>
              <a:t>rgm@cin.ufpe.br</a:t>
            </a:r>
          </a:p>
        </p:txBody>
      </p:sp>
      <p:sp>
        <p:nvSpPr>
          <p:cNvPr id="6" name="AutoShape 2" descr="Resultado de imagem para ifp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0648"/>
            <a:ext cx="4255641" cy="4197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77972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p:sp>
        <p:nvSpPr>
          <p:cNvPr id="7" name="Espaço Reservado para Conteúdo 6">
            <a:extLst>
              <a:ext uri="{FF2B5EF4-FFF2-40B4-BE49-F238E27FC236}">
                <a16:creationId xmlns:a16="http://schemas.microsoft.com/office/drawing/2014/main" id="{8A753BAD-EC37-4176-B3E7-6C8882985C5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Acessando uma posição no </a:t>
            </a:r>
            <a:r>
              <a:rPr lang="pt-BR" dirty="0" err="1"/>
              <a:t>array</a:t>
            </a:r>
            <a:endParaRPr lang="pt-BR" dirty="0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BAC8D0B1-AD2B-494E-B405-86AC78B107F9}"/>
              </a:ext>
            </a:extLst>
          </p:cNvPr>
          <p:cNvSpPr/>
          <p:nvPr/>
        </p:nvSpPr>
        <p:spPr>
          <a:xfrm>
            <a:off x="827584" y="3247935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at(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indice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  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indice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- 1];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0553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14541808-FB75-4639-A449-1AC0A05BDD65}"/>
              </a:ext>
            </a:extLst>
          </p:cNvPr>
          <p:cNvSpPr/>
          <p:nvPr/>
        </p:nvSpPr>
        <p:spPr>
          <a:xfrm>
            <a:off x="395536" y="1628800"/>
            <a:ext cx="8496944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max_heapify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indEsq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esquerda(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indDir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= direita(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maior =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 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indEsq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&amp;&amp; at(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,indEsq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&gt; at(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maior =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indEsq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 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indDir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&amp;&amp; at(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indDir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&gt; at(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maior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maior =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indDir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(maior ==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fr-FR" sz="1600" dirty="0">
                <a:solidFill>
                  <a:srgbClr val="0000FF"/>
                </a:solidFill>
                <a:latin typeface="Consolas" panose="020B0609020204030204" pitchFamily="49" charset="0"/>
              </a:rPr>
              <a:t>  int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aux = at(</a:t>
            </a:r>
            <a:r>
              <a:rPr lang="fr-FR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, maior);</a:t>
            </a:r>
          </a:p>
          <a:p>
            <a:r>
              <a:rPr lang="nb-NO" sz="1600" dirty="0">
                <a:solidFill>
                  <a:srgbClr val="808080"/>
                </a:solidFill>
                <a:latin typeface="Consolas" panose="020B0609020204030204" pitchFamily="49" charset="0"/>
              </a:rPr>
              <a:t>  heap</a:t>
            </a:r>
            <a:r>
              <a:rPr lang="nb-NO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-&gt;vetor[maior-1] = at(</a:t>
            </a:r>
            <a:r>
              <a:rPr lang="nb-NO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nb-NO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nb-NO" sz="1600" dirty="0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nb-NO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-1] =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max_heapify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maior);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65605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8B4FA-F29D-4FD3-A5EF-CCABEB73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Testando a função </a:t>
            </a:r>
            <a:r>
              <a:rPr lang="pt-BR" dirty="0" err="1"/>
              <a:t>max_heapify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2A37FD8-135C-42A8-9946-FBC5C7B31B2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Funções de inserção e impressão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1EF7506A-4FDA-40F5-AA30-FC1751E7C611}"/>
              </a:ext>
            </a:extLst>
          </p:cNvPr>
          <p:cNvSpPr/>
          <p:nvPr/>
        </p:nvSpPr>
        <p:spPr>
          <a:xfrm>
            <a:off x="612648" y="2132856"/>
            <a:ext cx="690018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insere(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-&gt;comprimento ) 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++]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valor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88B580F9-4A06-4C19-93F4-1C423B18F565}"/>
              </a:ext>
            </a:extLst>
          </p:cNvPr>
          <p:cNvSpPr/>
          <p:nvPr/>
        </p:nvSpPr>
        <p:spPr>
          <a:xfrm>
            <a:off x="612648" y="4848920"/>
            <a:ext cx="74157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"\n"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0; i &lt; </a:t>
            </a:r>
            <a:r>
              <a:rPr lang="nn-NO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-&gt;tamanho_heap; i++)</a:t>
            </a:r>
          </a:p>
          <a:p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"%d 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-&gt;vetor[i]);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75496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A8B4FA-F29D-4FD3-A5EF-CCABEB73F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Testando a função </a:t>
            </a:r>
            <a:r>
              <a:rPr lang="pt-BR" dirty="0" err="1"/>
              <a:t>max_heapify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C2621CA4-283F-42ED-9A2A-A9141E09DDFE}"/>
              </a:ext>
            </a:extLst>
          </p:cNvPr>
          <p:cNvSpPr/>
          <p:nvPr/>
        </p:nvSpPr>
        <p:spPr>
          <a:xfrm>
            <a:off x="467544" y="1800511"/>
            <a:ext cx="950505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cria(10);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16);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4);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14);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7);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9);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3);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2);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8);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//16 4 10 14 7 9 3 2 8 1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max_heapify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2);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 //16 14 10 8 7 9 3 2 4 1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63174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</a:t>
            </a:r>
            <a:r>
              <a:rPr lang="pt-BR" dirty="0" err="1"/>
              <a:t>max_heapify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Tempo para corrigir a posição de um determinado nó, trocando-o ou não com um dos seus filhos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𝜃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</m:oMath>
                </a14:m>
                <a:endParaRPr lang="pt-BR" b="0" dirty="0"/>
              </a:p>
              <a:p>
                <a:r>
                  <a:rPr lang="pt-BR" dirty="0"/>
                  <a:t>Tempo para aplicar recursivamente o </a:t>
                </a:r>
                <a:r>
                  <a:rPr lang="pt-BR" dirty="0" err="1"/>
                  <a:t>max_heapify</a:t>
                </a:r>
                <a:r>
                  <a:rPr lang="pt-BR" dirty="0"/>
                  <a:t> em uma das </a:t>
                </a:r>
                <a:r>
                  <a:rPr lang="pt-BR" dirty="0" err="1"/>
                  <a:t>subárvores</a:t>
                </a:r>
                <a:endParaRPr lang="pt-BR" dirty="0"/>
              </a:p>
              <a:p>
                <a:pPr lvl="1"/>
                <a:r>
                  <a:rPr lang="pt-BR" dirty="0"/>
                  <a:t>Altura da árvore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 r="-37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19473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5C7BF-069E-40B1-AC7E-787300D1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CD63058-E27C-4AD1-B277-80A40895886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Construção da </a:t>
                </a:r>
                <a:r>
                  <a:rPr lang="pt-BR" dirty="0" err="1"/>
                  <a:t>Heap</a:t>
                </a:r>
                <a:endParaRPr lang="pt-BR" dirty="0"/>
              </a:p>
              <a:p>
                <a:pPr lvl="1"/>
                <a:r>
                  <a:rPr lang="pt-BR" dirty="0"/>
                  <a:t>Usa-se a função </a:t>
                </a:r>
                <a:r>
                  <a:rPr lang="pt-BR" dirty="0" err="1"/>
                  <a:t>max_heapify</a:t>
                </a:r>
                <a:r>
                  <a:rPr lang="pt-BR" dirty="0"/>
                  <a:t> de baixo pra cima</a:t>
                </a:r>
              </a:p>
              <a:p>
                <a:pPr lvl="1"/>
                <a:r>
                  <a:rPr lang="pt-BR" dirty="0"/>
                  <a:t>A partir do elemento de posição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𝑡𝑎𝑚𝑎𝑛h𝑜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h𝑒𝑎𝑝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 até a </a:t>
                </a:r>
                <a:r>
                  <a:rPr lang="pt-BR" dirty="0" err="1"/>
                  <a:t>raíz</a:t>
                </a:r>
                <a:endParaRPr lang="pt-BR" dirty="0"/>
              </a:p>
              <a:p>
                <a:pPr lvl="2"/>
                <a:r>
                  <a:rPr lang="pt-BR" dirty="0"/>
                  <a:t>Todos os elementos maiores que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𝑡𝑎𝑚𝑎𝑛h𝑜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_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h𝑒𝑎𝑝</m:t>
                        </m:r>
                      </m:num>
                      <m:den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 são folhas</a:t>
                </a:r>
              </a:p>
              <a:p>
                <a:pPr lvl="3"/>
                <a:r>
                  <a:rPr lang="pt-BR" dirty="0"/>
                  <a:t>E, portanto, não violam o critério da </a:t>
                </a:r>
                <a:r>
                  <a:rPr lang="pt-BR" dirty="0" err="1"/>
                  <a:t>heap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ACD63058-E27C-4AD1-B277-80A4089588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61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5C7BF-069E-40B1-AC7E-787300D1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63058-E27C-4AD1-B277-80A40895886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Construção da </a:t>
            </a:r>
            <a:r>
              <a:rPr lang="pt-BR" dirty="0" err="1"/>
              <a:t>Heap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3736AAC-93B4-455C-8919-F32FDEC1E33F}"/>
              </a:ext>
            </a:extLst>
          </p:cNvPr>
          <p:cNvSpPr/>
          <p:nvPr/>
        </p:nvSpPr>
        <p:spPr>
          <a:xfrm>
            <a:off x="612648" y="2492896"/>
            <a:ext cx="741573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build_max_heap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posInicial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/ 2;</a:t>
            </a:r>
          </a:p>
          <a:p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dirty="0">
                <a:solidFill>
                  <a:srgbClr val="000000"/>
                </a:solidFill>
                <a:latin typeface="Consolas" panose="020B0609020204030204" pitchFamily="49" charset="0"/>
              </a:rPr>
              <a:t> i = posInicial; i &gt;= 1; i--)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max_heapify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i);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529496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75C7BF-069E-40B1-AC7E-787300D12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63058-E27C-4AD1-B277-80A40895886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/>
              <a:t>Testando construção da </a:t>
            </a:r>
            <a:r>
              <a:rPr lang="pt-BR" dirty="0" err="1"/>
              <a:t>Heap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1B09E832-82EE-483C-A3C4-AD81852AE9E5}"/>
              </a:ext>
            </a:extLst>
          </p:cNvPr>
          <p:cNvSpPr/>
          <p:nvPr/>
        </p:nvSpPr>
        <p:spPr>
          <a:xfrm>
            <a:off x="395536" y="1988840"/>
            <a:ext cx="892899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cria(10);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2);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3);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4);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5);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6);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7);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8);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9);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10);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//1 2 3 4 5 6 7 8 9 10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build_max_heap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imprime(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 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//10 9 7 8 5 6 3 1 4 2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92631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construção da </a:t>
            </a:r>
            <a:r>
              <a:rPr lang="pt-BR" dirty="0" err="1"/>
              <a:t>heap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Limite superior</a:t>
                </a:r>
              </a:p>
              <a:p>
                <a:pPr lvl="1"/>
                <a:r>
                  <a:rPr lang="pt-BR" dirty="0" err="1"/>
                  <a:t>Max_heapify</a:t>
                </a:r>
                <a:r>
                  <a:rPr lang="pt-BR" dirty="0"/>
                  <a:t>: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</m:e>
                    </m:func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Para um </a:t>
                </a:r>
                <a:r>
                  <a:rPr lang="pt-BR" dirty="0" err="1"/>
                  <a:t>heap</a:t>
                </a:r>
                <a:r>
                  <a:rPr lang="pt-BR" dirty="0"/>
                  <a:t> com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pt-BR" dirty="0"/>
                  <a:t> nós, temos o limite superior de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𝑛𝑙𝑜𝑔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No entanto, esse limite superior não é </a:t>
                </a:r>
                <a:r>
                  <a:rPr lang="pt-BR" dirty="0" err="1"/>
                  <a:t>assintoticamente</a:t>
                </a:r>
                <a:r>
                  <a:rPr lang="pt-BR" dirty="0"/>
                  <a:t> restrito</a:t>
                </a:r>
              </a:p>
              <a:p>
                <a:pPr lvl="1"/>
                <a:r>
                  <a:rPr lang="pt-BR" dirty="0"/>
                  <a:t>Observação: tempo de </a:t>
                </a:r>
                <a:r>
                  <a:rPr lang="pt-BR" dirty="0" err="1"/>
                  <a:t>max_heapify</a:t>
                </a:r>
                <a:r>
                  <a:rPr lang="pt-BR" dirty="0"/>
                  <a:t> varia com a altura de cada nó e a altura da maioria dos nós é pequena</a:t>
                </a:r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38100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construção da </a:t>
            </a:r>
            <a:r>
              <a:rPr lang="pt-BR" dirty="0" err="1"/>
              <a:t>heap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661462-24B9-462C-AC44-ED0E1CB30E2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r>
              <a:rPr lang="pt-BR" dirty="0"/>
              <a:t>Limite </a:t>
            </a:r>
            <a:r>
              <a:rPr lang="pt-BR" dirty="0" err="1"/>
              <a:t>assintoticamente</a:t>
            </a:r>
            <a:r>
              <a:rPr lang="pt-BR" dirty="0"/>
              <a:t> restrito</a:t>
            </a:r>
          </a:p>
          <a:p>
            <a:pPr lvl="1"/>
            <a:r>
              <a:rPr lang="pt-BR" dirty="0"/>
              <a:t>Custo do </a:t>
            </a:r>
            <a:r>
              <a:rPr lang="pt-BR" dirty="0" err="1"/>
              <a:t>build_heap</a:t>
            </a:r>
            <a:r>
              <a:rPr lang="pt-BR" dirty="0"/>
              <a:t> por nível:</a:t>
            </a:r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95B7AA8D-F17C-4BE1-B89B-9DB98AF4458C}"/>
              </a:ext>
            </a:extLst>
          </p:cNvPr>
          <p:cNvSpPr/>
          <p:nvPr/>
        </p:nvSpPr>
        <p:spPr>
          <a:xfrm>
            <a:off x="1802965" y="344429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60B8417C-9D8B-4BD2-A584-B878048823EB}"/>
              </a:ext>
            </a:extLst>
          </p:cNvPr>
          <p:cNvSpPr/>
          <p:nvPr/>
        </p:nvSpPr>
        <p:spPr>
          <a:xfrm>
            <a:off x="1154893" y="413391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09A0B278-01C5-4F15-8830-0C3DC354A46F}"/>
              </a:ext>
            </a:extLst>
          </p:cNvPr>
          <p:cNvSpPr/>
          <p:nvPr/>
        </p:nvSpPr>
        <p:spPr>
          <a:xfrm>
            <a:off x="2438453" y="4096732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CC833F32-ACE5-4BC5-A166-1264F52B435D}"/>
              </a:ext>
            </a:extLst>
          </p:cNvPr>
          <p:cNvSpPr/>
          <p:nvPr/>
        </p:nvSpPr>
        <p:spPr>
          <a:xfrm>
            <a:off x="467544" y="4959096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lipse 11">
            <a:extLst>
              <a:ext uri="{FF2B5EF4-FFF2-40B4-BE49-F238E27FC236}">
                <a16:creationId xmlns:a16="http://schemas.microsoft.com/office/drawing/2014/main" id="{63A91DE1-EC88-417E-8F10-BC63406AF3D8}"/>
              </a:ext>
            </a:extLst>
          </p:cNvPr>
          <p:cNvSpPr/>
          <p:nvPr/>
        </p:nvSpPr>
        <p:spPr>
          <a:xfrm>
            <a:off x="1547664" y="49557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Elipse 13">
            <a:extLst>
              <a:ext uri="{FF2B5EF4-FFF2-40B4-BE49-F238E27FC236}">
                <a16:creationId xmlns:a16="http://schemas.microsoft.com/office/drawing/2014/main" id="{CF5BE7D1-CDAE-4D80-BFCF-5933CA05E305}"/>
              </a:ext>
            </a:extLst>
          </p:cNvPr>
          <p:cNvSpPr/>
          <p:nvPr/>
        </p:nvSpPr>
        <p:spPr>
          <a:xfrm>
            <a:off x="3072450" y="49557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BB8DD5EB-930C-4137-B94E-2383040A63CE}"/>
              </a:ext>
            </a:extLst>
          </p:cNvPr>
          <p:cNvCxnSpPr>
            <a:cxnSpLocks/>
            <a:stCxn id="4" idx="3"/>
          </p:cNvCxnSpPr>
          <p:nvPr/>
        </p:nvCxnSpPr>
        <p:spPr>
          <a:xfrm flipH="1">
            <a:off x="1505550" y="3813068"/>
            <a:ext cx="371232" cy="367686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4A792B29-3EC5-4F00-ADDE-614D81ECC597}"/>
              </a:ext>
            </a:extLst>
          </p:cNvPr>
          <p:cNvCxnSpPr>
            <a:cxnSpLocks/>
            <a:stCxn id="6" idx="3"/>
            <a:endCxn id="10" idx="0"/>
          </p:cNvCxnSpPr>
          <p:nvPr/>
        </p:nvCxnSpPr>
        <p:spPr>
          <a:xfrm flipH="1">
            <a:off x="719572" y="4502688"/>
            <a:ext cx="509138" cy="456408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to 17">
            <a:extLst>
              <a:ext uri="{FF2B5EF4-FFF2-40B4-BE49-F238E27FC236}">
                <a16:creationId xmlns:a16="http://schemas.microsoft.com/office/drawing/2014/main" id="{DBA35897-1C56-44CF-8EFB-A54216B458FA}"/>
              </a:ext>
            </a:extLst>
          </p:cNvPr>
          <p:cNvCxnSpPr>
            <a:cxnSpLocks/>
            <a:stCxn id="12" idx="0"/>
          </p:cNvCxnSpPr>
          <p:nvPr/>
        </p:nvCxnSpPr>
        <p:spPr>
          <a:xfrm flipH="1" flipV="1">
            <a:off x="1427826" y="4502688"/>
            <a:ext cx="371866" cy="45302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to 18">
            <a:extLst>
              <a:ext uri="{FF2B5EF4-FFF2-40B4-BE49-F238E27FC236}">
                <a16:creationId xmlns:a16="http://schemas.microsoft.com/office/drawing/2014/main" id="{787A383C-50C3-4429-8872-FFF647CF4FBE}"/>
              </a:ext>
            </a:extLst>
          </p:cNvPr>
          <p:cNvCxnSpPr>
            <a:cxnSpLocks/>
            <a:endCxn id="4" idx="5"/>
          </p:cNvCxnSpPr>
          <p:nvPr/>
        </p:nvCxnSpPr>
        <p:spPr>
          <a:xfrm flipH="1" flipV="1">
            <a:off x="2233204" y="3813068"/>
            <a:ext cx="371232" cy="289759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549A8870-837A-4233-B5B4-36F2C83C5776}"/>
              </a:ext>
            </a:extLst>
          </p:cNvPr>
          <p:cNvCxnSpPr>
            <a:cxnSpLocks/>
            <a:stCxn id="14" idx="0"/>
            <a:endCxn id="8" idx="5"/>
          </p:cNvCxnSpPr>
          <p:nvPr/>
        </p:nvCxnSpPr>
        <p:spPr>
          <a:xfrm flipH="1" flipV="1">
            <a:off x="2868692" y="4465508"/>
            <a:ext cx="455786" cy="4902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lipse 20">
            <a:extLst>
              <a:ext uri="{FF2B5EF4-FFF2-40B4-BE49-F238E27FC236}">
                <a16:creationId xmlns:a16="http://schemas.microsoft.com/office/drawing/2014/main" id="{BAD09DD5-AA84-4B01-80FD-FB9452171888}"/>
              </a:ext>
            </a:extLst>
          </p:cNvPr>
          <p:cNvSpPr/>
          <p:nvPr/>
        </p:nvSpPr>
        <p:spPr>
          <a:xfrm>
            <a:off x="2165480" y="4955710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2" name="Conector reto 21">
            <a:extLst>
              <a:ext uri="{FF2B5EF4-FFF2-40B4-BE49-F238E27FC236}">
                <a16:creationId xmlns:a16="http://schemas.microsoft.com/office/drawing/2014/main" id="{5BF10BEC-BE48-45DB-96D1-BC177A4C7526}"/>
              </a:ext>
            </a:extLst>
          </p:cNvPr>
          <p:cNvCxnSpPr>
            <a:cxnSpLocks/>
            <a:stCxn id="8" idx="3"/>
          </p:cNvCxnSpPr>
          <p:nvPr/>
        </p:nvCxnSpPr>
        <p:spPr>
          <a:xfrm flipH="1">
            <a:off x="2370674" y="4465508"/>
            <a:ext cx="141596" cy="490202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3766AA95-F998-4FCB-BB24-4E59A5FB27DC}"/>
              </a:ext>
            </a:extLst>
          </p:cNvPr>
          <p:cNvSpPr txBox="1"/>
          <p:nvPr/>
        </p:nvSpPr>
        <p:spPr>
          <a:xfrm>
            <a:off x="1887045" y="5285373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...</a:t>
            </a:r>
            <a:endParaRPr lang="pt-BR" dirty="0"/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80673C71-23F5-4A00-BBF1-02FADFE7E8CF}"/>
              </a:ext>
            </a:extLst>
          </p:cNvPr>
          <p:cNvSpPr txBox="1"/>
          <p:nvPr/>
        </p:nvSpPr>
        <p:spPr>
          <a:xfrm>
            <a:off x="1907704" y="607413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/>
              <a:t>...</a:t>
            </a:r>
            <a:endParaRPr lang="pt-BR" dirty="0"/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F032944B-1141-40DA-B255-00C472595503}"/>
              </a:ext>
            </a:extLst>
          </p:cNvPr>
          <p:cNvSpPr/>
          <p:nvPr/>
        </p:nvSpPr>
        <p:spPr>
          <a:xfrm>
            <a:off x="107504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Elipse 29">
            <a:extLst>
              <a:ext uri="{FF2B5EF4-FFF2-40B4-BE49-F238E27FC236}">
                <a16:creationId xmlns:a16="http://schemas.microsoft.com/office/drawing/2014/main" id="{10F5B60E-549A-4D39-8A70-60166E7C2D8D}"/>
              </a:ext>
            </a:extLst>
          </p:cNvPr>
          <p:cNvSpPr/>
          <p:nvPr/>
        </p:nvSpPr>
        <p:spPr>
          <a:xfrm>
            <a:off x="755576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D60E616A-B825-4A90-AC65-33694421C99D}"/>
              </a:ext>
            </a:extLst>
          </p:cNvPr>
          <p:cNvSpPr/>
          <p:nvPr/>
        </p:nvSpPr>
        <p:spPr>
          <a:xfrm>
            <a:off x="1331640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A280045D-611B-4F62-BE3F-621514D42C2A}"/>
              </a:ext>
            </a:extLst>
          </p:cNvPr>
          <p:cNvSpPr/>
          <p:nvPr/>
        </p:nvSpPr>
        <p:spPr>
          <a:xfrm>
            <a:off x="2411760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Elipse 32">
            <a:extLst>
              <a:ext uri="{FF2B5EF4-FFF2-40B4-BE49-F238E27FC236}">
                <a16:creationId xmlns:a16="http://schemas.microsoft.com/office/drawing/2014/main" id="{D6F26D71-76F8-4981-B7BC-4EE65BE9DEE6}"/>
              </a:ext>
            </a:extLst>
          </p:cNvPr>
          <p:cNvSpPr/>
          <p:nvPr/>
        </p:nvSpPr>
        <p:spPr>
          <a:xfrm>
            <a:off x="2987824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Elipse 33">
            <a:extLst>
              <a:ext uri="{FF2B5EF4-FFF2-40B4-BE49-F238E27FC236}">
                <a16:creationId xmlns:a16="http://schemas.microsoft.com/office/drawing/2014/main" id="{0101A38D-76D6-4197-B30E-E3E4C552DAFF}"/>
              </a:ext>
            </a:extLst>
          </p:cNvPr>
          <p:cNvSpPr/>
          <p:nvPr/>
        </p:nvSpPr>
        <p:spPr>
          <a:xfrm>
            <a:off x="3563888" y="6165304"/>
            <a:ext cx="504056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93FE52B2-5C42-4E79-BEAB-8A5DEC93C05F}"/>
                  </a:ext>
                </a:extLst>
              </p:cNvPr>
              <p:cNvSpPr txBox="1"/>
              <p:nvPr/>
            </p:nvSpPr>
            <p:spPr>
              <a:xfrm>
                <a:off x="4184099" y="6176333"/>
                <a:ext cx="1282038" cy="468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sz="2400" i="1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35" name="CaixaDeTexto 34">
                <a:extLst>
                  <a:ext uri="{FF2B5EF4-FFF2-40B4-BE49-F238E27FC236}">
                    <a16:creationId xmlns:a16="http://schemas.microsoft.com/office/drawing/2014/main" id="{93FE52B2-5C42-4E79-BEAB-8A5DEC93C0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099" y="6176333"/>
                <a:ext cx="1282038" cy="46820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509E7A20-F162-4A0F-9221-62FD5A76BE3F}"/>
                  </a:ext>
                </a:extLst>
              </p:cNvPr>
              <p:cNvSpPr txBox="1"/>
              <p:nvPr/>
            </p:nvSpPr>
            <p:spPr>
              <a:xfrm>
                <a:off x="2919820" y="3426213"/>
                <a:ext cx="36473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37" name="CaixaDeTexto 36">
                <a:extLst>
                  <a:ext uri="{FF2B5EF4-FFF2-40B4-BE49-F238E27FC236}">
                    <a16:creationId xmlns:a16="http://schemas.microsoft.com/office/drawing/2014/main" id="{509E7A20-F162-4A0F-9221-62FD5A76BE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9820" y="3426213"/>
                <a:ext cx="3647351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E1025D-CEEB-4AD7-B5EC-DD38878EDA63}"/>
                  </a:ext>
                </a:extLst>
              </p:cNvPr>
              <p:cNvSpPr txBox="1"/>
              <p:nvPr/>
            </p:nvSpPr>
            <p:spPr>
              <a:xfrm>
                <a:off x="2418820" y="2860121"/>
                <a:ext cx="360478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pt-BR" sz="2400" i="1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𝑢𝑚𝑒𝑟𝑜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𝑑𝑒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ó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𝑎𝑙𝑡𝑢𝑟𝑎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40" name="CaixaDeTexto 39">
                <a:extLst>
                  <a:ext uri="{FF2B5EF4-FFF2-40B4-BE49-F238E27FC236}">
                    <a16:creationId xmlns:a16="http://schemas.microsoft.com/office/drawing/2014/main" id="{26E1025D-CEEB-4AD7-B5EC-DD38878ED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8820" y="2860121"/>
                <a:ext cx="360478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CaixaDeTexto 41">
                <a:extLst>
                  <a:ext uri="{FF2B5EF4-FFF2-40B4-BE49-F238E27FC236}">
                    <a16:creationId xmlns:a16="http://schemas.microsoft.com/office/drawing/2014/main" id="{93BC8914-728A-4E3D-A44F-CD3F85073244}"/>
                  </a:ext>
                </a:extLst>
              </p:cNvPr>
              <p:cNvSpPr txBox="1"/>
              <p:nvPr/>
            </p:nvSpPr>
            <p:spPr>
              <a:xfrm>
                <a:off x="3300913" y="4052134"/>
                <a:ext cx="36473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42" name="CaixaDeTexto 41">
                <a:extLst>
                  <a:ext uri="{FF2B5EF4-FFF2-40B4-BE49-F238E27FC236}">
                    <a16:creationId xmlns:a16="http://schemas.microsoft.com/office/drawing/2014/main" id="{93BC8914-728A-4E3D-A44F-CD3F850732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913" y="4052134"/>
                <a:ext cx="3647351" cy="461665"/>
              </a:xfrm>
              <a:prstGeom prst="rect">
                <a:avLst/>
              </a:prstGeom>
              <a:blipFill>
                <a:blip r:embed="rId5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CaixaDeTexto 42">
                <a:extLst>
                  <a:ext uri="{FF2B5EF4-FFF2-40B4-BE49-F238E27FC236}">
                    <a16:creationId xmlns:a16="http://schemas.microsoft.com/office/drawing/2014/main" id="{E7AA4CC7-420A-4E39-B124-0A133214761C}"/>
                  </a:ext>
                </a:extLst>
              </p:cNvPr>
              <p:cNvSpPr txBox="1"/>
              <p:nvPr/>
            </p:nvSpPr>
            <p:spPr>
              <a:xfrm>
                <a:off x="3285554" y="4959096"/>
                <a:ext cx="364735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240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pt-BR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pt-BR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pt-BR" sz="2400" dirty="0"/>
              </a:p>
            </p:txBody>
          </p:sp>
        </mc:Choice>
        <mc:Fallback xmlns="">
          <p:sp>
            <p:nvSpPr>
              <p:cNvPr id="43" name="CaixaDeTexto 42">
                <a:extLst>
                  <a:ext uri="{FF2B5EF4-FFF2-40B4-BE49-F238E27FC236}">
                    <a16:creationId xmlns:a16="http://schemas.microsoft.com/office/drawing/2014/main" id="{E7AA4CC7-420A-4E39-B124-0A13321476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5554" y="4959096"/>
                <a:ext cx="3647351" cy="461665"/>
              </a:xfrm>
              <a:prstGeom prst="rect">
                <a:avLst/>
              </a:prstGeom>
              <a:blipFill>
                <a:blip r:embed="rId6"/>
                <a:stretch>
                  <a:fillRect b="-173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aixaDeTexto 43">
                <a:extLst>
                  <a:ext uri="{FF2B5EF4-FFF2-40B4-BE49-F238E27FC236}">
                    <a16:creationId xmlns:a16="http://schemas.microsoft.com/office/drawing/2014/main" id="{9F2A3DB2-F068-4588-BC8B-BC38A1282361}"/>
                  </a:ext>
                </a:extLst>
              </p:cNvPr>
              <p:cNvSpPr txBox="1"/>
              <p:nvPr/>
            </p:nvSpPr>
            <p:spPr>
              <a:xfrm>
                <a:off x="6184883" y="2933978"/>
                <a:ext cx="2939569" cy="1950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sz="2000" dirty="0">
                    <a:solidFill>
                      <a:srgbClr val="FF0000"/>
                    </a:solidFill>
                  </a:rPr>
                  <a:t>Generalizando, para uma arvore de altura </a:t>
                </a:r>
                <a:r>
                  <a:rPr lang="pt-BR" sz="2000" i="1" dirty="0">
                    <a:solidFill>
                      <a:srgbClr val="FF0000"/>
                    </a:solidFill>
                  </a:rPr>
                  <a:t>h</a:t>
                </a:r>
                <a:r>
                  <a:rPr lang="pt-BR" sz="2000" dirty="0">
                    <a:solidFill>
                      <a:srgbClr val="FF0000"/>
                    </a:solidFill>
                  </a:rPr>
                  <a:t>, subindo </a:t>
                </a:r>
                <a:r>
                  <a:rPr lang="pt-BR" sz="2000" i="1" dirty="0">
                    <a:solidFill>
                      <a:srgbClr val="FF0000"/>
                    </a:solidFill>
                  </a:rPr>
                  <a:t>j</a:t>
                </a:r>
                <a:r>
                  <a:rPr lang="pt-BR" sz="2000" dirty="0">
                    <a:solidFill>
                      <a:srgbClr val="FF0000"/>
                    </a:solidFill>
                  </a:rPr>
                  <a:t> níveis da base para o topo, temos o custo em cada nível como</a:t>
                </a:r>
                <a:r>
                  <a:rPr lang="pt-BR" sz="2000" b="1" dirty="0">
                    <a:solidFill>
                      <a:srgbClr val="FF0000"/>
                    </a:solidFill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𝒉</m:t>
                        </m:r>
                        <m: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pt-BR" sz="20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</m:sup>
                    </m:sSup>
                    <m:r>
                      <a:rPr lang="pt-B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pt-BR" sz="20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𝒋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𝐣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𝟎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…</m:t>
                    </m:r>
                    <m:r>
                      <a:rPr lang="pt-BR" sz="20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𝐡</m:t>
                    </m:r>
                  </m:oMath>
                </a14:m>
                <a:endParaRPr lang="pt-BR" sz="2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CaixaDeTexto 43">
                <a:extLst>
                  <a:ext uri="{FF2B5EF4-FFF2-40B4-BE49-F238E27FC236}">
                    <a16:creationId xmlns:a16="http://schemas.microsoft.com/office/drawing/2014/main" id="{9F2A3DB2-F068-4588-BC8B-BC38A12823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4883" y="2933978"/>
                <a:ext cx="2939569" cy="1950662"/>
              </a:xfrm>
              <a:prstGeom prst="rect">
                <a:avLst/>
              </a:prstGeom>
              <a:blipFill>
                <a:blip r:embed="rId7"/>
                <a:stretch>
                  <a:fillRect l="-2282" t="-1563" r="-4357" b="-218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Conector reto 52">
            <a:extLst>
              <a:ext uri="{FF2B5EF4-FFF2-40B4-BE49-F238E27FC236}">
                <a16:creationId xmlns:a16="http://schemas.microsoft.com/office/drawing/2014/main" id="{476DBFF8-6504-4716-8154-82498EC22DEB}"/>
              </a:ext>
            </a:extLst>
          </p:cNvPr>
          <p:cNvCxnSpPr>
            <a:cxnSpLocks/>
          </p:cNvCxnSpPr>
          <p:nvPr/>
        </p:nvCxnSpPr>
        <p:spPr>
          <a:xfrm flipH="1">
            <a:off x="370407" y="5330993"/>
            <a:ext cx="254568" cy="219027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to 53">
            <a:extLst>
              <a:ext uri="{FF2B5EF4-FFF2-40B4-BE49-F238E27FC236}">
                <a16:creationId xmlns:a16="http://schemas.microsoft.com/office/drawing/2014/main" id="{1D49B9CA-63FA-4854-8E8E-459F747EC900}"/>
              </a:ext>
            </a:extLst>
          </p:cNvPr>
          <p:cNvCxnSpPr>
            <a:cxnSpLocks/>
          </p:cNvCxnSpPr>
          <p:nvPr/>
        </p:nvCxnSpPr>
        <p:spPr>
          <a:xfrm flipH="1" flipV="1">
            <a:off x="824093" y="5330994"/>
            <a:ext cx="180014" cy="201929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>
            <a:extLst>
              <a:ext uri="{FF2B5EF4-FFF2-40B4-BE49-F238E27FC236}">
                <a16:creationId xmlns:a16="http://schemas.microsoft.com/office/drawing/2014/main" id="{D6281A3A-C3F2-4F10-85C0-CBF0912EEA05}"/>
              </a:ext>
            </a:extLst>
          </p:cNvPr>
          <p:cNvCxnSpPr>
            <a:cxnSpLocks/>
          </p:cNvCxnSpPr>
          <p:nvPr/>
        </p:nvCxnSpPr>
        <p:spPr>
          <a:xfrm flipH="1">
            <a:off x="1475656" y="5301208"/>
            <a:ext cx="254568" cy="219027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ED420326-C705-4E3E-831C-3738A24366FE}"/>
              </a:ext>
            </a:extLst>
          </p:cNvPr>
          <p:cNvCxnSpPr>
            <a:cxnSpLocks/>
          </p:cNvCxnSpPr>
          <p:nvPr/>
        </p:nvCxnSpPr>
        <p:spPr>
          <a:xfrm flipH="1" flipV="1">
            <a:off x="1929342" y="5301209"/>
            <a:ext cx="180014" cy="201929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>
            <a:extLst>
              <a:ext uri="{FF2B5EF4-FFF2-40B4-BE49-F238E27FC236}">
                <a16:creationId xmlns:a16="http://schemas.microsoft.com/office/drawing/2014/main" id="{342D4BF1-C0D0-4757-AA4D-196C30AAE0CD}"/>
              </a:ext>
            </a:extLst>
          </p:cNvPr>
          <p:cNvCxnSpPr>
            <a:cxnSpLocks/>
          </p:cNvCxnSpPr>
          <p:nvPr/>
        </p:nvCxnSpPr>
        <p:spPr>
          <a:xfrm flipH="1">
            <a:off x="2123728" y="5301208"/>
            <a:ext cx="254568" cy="219027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ector reto 63">
            <a:extLst>
              <a:ext uri="{FF2B5EF4-FFF2-40B4-BE49-F238E27FC236}">
                <a16:creationId xmlns:a16="http://schemas.microsoft.com/office/drawing/2014/main" id="{1BE9E575-8C61-47B0-8362-997CF416086A}"/>
              </a:ext>
            </a:extLst>
          </p:cNvPr>
          <p:cNvCxnSpPr>
            <a:cxnSpLocks/>
          </p:cNvCxnSpPr>
          <p:nvPr/>
        </p:nvCxnSpPr>
        <p:spPr>
          <a:xfrm flipH="1" flipV="1">
            <a:off x="2577414" y="5301209"/>
            <a:ext cx="180014" cy="201929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556B0AD9-B357-4DF1-B388-E3B548E5F724}"/>
              </a:ext>
            </a:extLst>
          </p:cNvPr>
          <p:cNvCxnSpPr>
            <a:cxnSpLocks/>
          </p:cNvCxnSpPr>
          <p:nvPr/>
        </p:nvCxnSpPr>
        <p:spPr>
          <a:xfrm flipH="1">
            <a:off x="3002196" y="5301208"/>
            <a:ext cx="254568" cy="219027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Conector reto 65">
            <a:extLst>
              <a:ext uri="{FF2B5EF4-FFF2-40B4-BE49-F238E27FC236}">
                <a16:creationId xmlns:a16="http://schemas.microsoft.com/office/drawing/2014/main" id="{5A4A7120-2B0D-4C05-8F00-98F9900F327E}"/>
              </a:ext>
            </a:extLst>
          </p:cNvPr>
          <p:cNvCxnSpPr>
            <a:cxnSpLocks/>
          </p:cNvCxnSpPr>
          <p:nvPr/>
        </p:nvCxnSpPr>
        <p:spPr>
          <a:xfrm flipH="1" flipV="1">
            <a:off x="3455882" y="5301209"/>
            <a:ext cx="180014" cy="201929"/>
          </a:xfrm>
          <a:prstGeom prst="line">
            <a:avLst/>
          </a:prstGeom>
          <a:ln w="222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673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 que veremos nesta aula?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r>
              <a:rPr lang="pt-BR" dirty="0" err="1"/>
              <a:t>Heaps</a:t>
            </a:r>
            <a:endParaRPr lang="pt-BR" dirty="0"/>
          </a:p>
          <a:p>
            <a:pPr lvl="1"/>
            <a:r>
              <a:rPr lang="pt-BR" dirty="0"/>
              <a:t>Definição</a:t>
            </a:r>
          </a:p>
          <a:p>
            <a:pPr lvl="1"/>
            <a:r>
              <a:rPr lang="pt-BR" dirty="0"/>
              <a:t>Construção</a:t>
            </a:r>
          </a:p>
          <a:p>
            <a:r>
              <a:rPr lang="pt-BR" dirty="0" err="1"/>
              <a:t>Heapsort</a:t>
            </a:r>
            <a:endParaRPr lang="pt-BR" dirty="0"/>
          </a:p>
          <a:p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53902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construção da </a:t>
            </a:r>
            <a:r>
              <a:rPr lang="pt-BR" dirty="0" err="1"/>
              <a:t>heap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pt-BR" dirty="0"/>
                  <a:t>Limite </a:t>
                </a:r>
                <a:r>
                  <a:rPr lang="pt-BR" dirty="0" err="1"/>
                  <a:t>assintoticamente</a:t>
                </a:r>
                <a:r>
                  <a:rPr lang="pt-BR" dirty="0"/>
                  <a:t> restrito</a:t>
                </a:r>
              </a:p>
              <a:p>
                <a:pPr lvl="1"/>
                <a:r>
                  <a:rPr lang="pt-BR" dirty="0"/>
                  <a:t>Custo do </a:t>
                </a:r>
                <a:r>
                  <a:rPr lang="pt-BR" dirty="0" err="1"/>
                  <a:t>build_heap</a:t>
                </a:r>
                <a:r>
                  <a:rPr lang="pt-BR" dirty="0"/>
                  <a:t> somando todos os níveis, somando da base para o topo: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nary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f>
                          <m:f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pt-BR" dirty="0"/>
                  <a:t>              (1)</a:t>
                </a:r>
              </a:p>
              <a:p>
                <a:pPr lvl="1"/>
                <a:r>
                  <a:rPr lang="pt-BR" dirty="0"/>
                  <a:t>Sabendo que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</m:e>
                    </m:nary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pt-BR" dirty="0"/>
                  <a:t> 						(2)</a:t>
                </a:r>
              </a:p>
              <a:p>
                <a:pPr lvl="1"/>
                <a:r>
                  <a:rPr lang="pt-BR" dirty="0"/>
                  <a:t>Derivando (2) dos dois lados temos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</m:e>
                    </m:nary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t-BR" dirty="0"/>
                  <a:t> 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𝑗𝑥</m:t>
                            </m:r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</m:e>
                    </m:nary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t-BR" dirty="0"/>
                  <a:t> 					(3)</a:t>
                </a:r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74" t="-230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490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construção da </a:t>
            </a:r>
            <a:r>
              <a:rPr lang="pt-BR" dirty="0" err="1"/>
              <a:t>heap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Limite </a:t>
                </a:r>
                <a:r>
                  <a:rPr lang="pt-BR" dirty="0" err="1"/>
                  <a:t>assintoticamente</a:t>
                </a:r>
                <a:r>
                  <a:rPr lang="pt-BR" dirty="0"/>
                  <a:t> restrito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𝑗𝑥</m:t>
                            </m:r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p>
                        </m:sSup>
                      </m:e>
                    </m:nary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i="1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d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pt-BR" dirty="0"/>
                  <a:t> 					(3)</a:t>
                </a:r>
              </a:p>
              <a:p>
                <a:pPr lvl="1"/>
                <a:r>
                  <a:rPr lang="pt-BR" dirty="0"/>
                  <a:t>Substituindo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pt-BR" dirty="0"/>
                  <a:t> em (3), temos</a:t>
                </a:r>
              </a:p>
              <a:p>
                <a:pPr lvl="1"/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pt-BR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num>
                      <m:den>
                        <m:sSup>
                          <m:sSup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1−</m:t>
                                </m:r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e>
                            </m:d>
                          </m:e>
                          <m:sup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num>
                      <m:den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1/4</m:t>
                        </m:r>
                      </m:den>
                    </m:f>
                    <m:r>
                      <a:rPr lang="pt-BR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Assim, a partir de (1), temos: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</m:sSup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</a:rPr>
                          <m:t>h</m:t>
                        </m:r>
                      </m:sup>
                      <m:e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i="1">
                                    <a:latin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den>
                        </m:f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sSup>
                          <m:sSup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pt-BR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sup>
                        </m:sSup>
                      </m:e>
                    </m:nary>
                  </m:oMath>
                </a14:m>
                <a:r>
                  <a:rPr lang="pt-BR" dirty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pt-BR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pt-BR" i="1">
                            <a:latin typeface="Cambria Math" panose="02040503050406030204" pitchFamily="18" charset="0"/>
                          </a:rPr>
                          <m:t>=0</m:t>
                        </m:r>
                      </m:sub>
                      <m:sup>
                        <m:r>
                          <a:rPr lang="pt-BR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f>
                          <m:fPr>
                            <m:ctrlP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pt-BR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num>
                          <m:den>
                            <m:sSup>
                              <m:sSupPr>
                                <m:ctrlP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  <m:sup>
                                <m:r>
                                  <a:rPr lang="pt-BR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𝑗</m:t>
                                </m:r>
                              </m:sup>
                            </m:sSup>
                          </m:den>
                        </m:f>
                      </m:e>
                    </m:nary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.2</m:t>
                    </m:r>
                  </m:oMath>
                </a14:m>
                <a:endParaRPr lang="pt-BR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96485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909F5F-7591-4052-8854-0931C5D7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Análise construção da </a:t>
            </a:r>
            <a:r>
              <a:rPr lang="pt-BR" dirty="0" err="1"/>
              <a:t>heap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Limite </a:t>
                </a:r>
                <a:r>
                  <a:rPr lang="pt-BR" dirty="0" err="1"/>
                  <a:t>assintoticamente</a:t>
                </a:r>
                <a:r>
                  <a:rPr lang="pt-BR" dirty="0"/>
                  <a:t> restrito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≤</m:t>
                    </m:r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Como o número máximo de nós em uma arvore binária de altura h é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=2</m:t>
                        </m:r>
                      </m:e>
                      <m:sup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sup>
                    </m:sSup>
                    <m:r>
                      <a:rPr lang="pt-BR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r>
                  <a:rPr lang="pt-BR" dirty="0"/>
                  <a:t>, temos que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𝑇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d>
                    <m:r>
                      <a:rPr lang="pt-BR" b="0" i="0" smtClean="0">
                        <a:latin typeface="Cambria Math" panose="02040503050406030204" pitchFamily="18" charset="0"/>
                      </a:rPr>
                      <m:t>≤</m:t>
                    </m:r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n</m:t>
                    </m:r>
                    <m:r>
                      <a:rPr lang="pt-BR" b="0" i="0" smtClean="0">
                        <a:latin typeface="Cambria Math" panose="02040503050406030204" pitchFamily="18" charset="0"/>
                      </a:rPr>
                      <m:t>+1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Além disso, o algoritmo também possui complexidade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pt-BR" dirty="0"/>
                  <a:t>, já que todos os nós da árvore precisam ser acessados</a:t>
                </a:r>
              </a:p>
              <a:p>
                <a:pPr lvl="2"/>
                <a:r>
                  <a:rPr lang="pt-BR" dirty="0"/>
                  <a:t>Assim podemos afirmar que a construção da </a:t>
                </a:r>
                <a:r>
                  <a:rPr lang="pt-BR" dirty="0" err="1"/>
                  <a:t>heap</a:t>
                </a:r>
                <a:r>
                  <a:rPr lang="pt-BR" dirty="0"/>
                  <a:t> possui complexidade de tempo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26661462-24B9-462C-AC44-ED0E1CB30E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 r="-1197" b="-54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4564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FFA645-4A3E-4A56-84D3-8F8A22AB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Heapsort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9CF73458-A792-4793-85D2-D1FDB4603557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pt-BR" dirty="0"/>
                  <a:t>Constrói um </a:t>
                </a:r>
                <a:r>
                  <a:rPr lang="pt-BR" dirty="0" err="1"/>
                  <a:t>heap</a:t>
                </a:r>
                <a:r>
                  <a:rPr lang="pt-BR" dirty="0"/>
                  <a:t> a partir de um </a:t>
                </a:r>
                <a:r>
                  <a:rPr lang="pt-BR" dirty="0" err="1"/>
                  <a:t>array</a:t>
                </a:r>
                <a:r>
                  <a:rPr lang="pt-BR" dirty="0"/>
                  <a:t> a ser ordenado</a:t>
                </a:r>
              </a:p>
              <a:p>
                <a:r>
                  <a:rPr lang="pt-BR" dirty="0"/>
                  <a:t>Elemento máximo encontra-se na primeira posição do </a:t>
                </a:r>
                <a:r>
                  <a:rPr lang="pt-BR" dirty="0" err="1"/>
                  <a:t>heap</a:t>
                </a:r>
                <a:r>
                  <a:rPr lang="pt-BR" dirty="0"/>
                  <a:t> (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𝑎𝑟𝑟𝑎𝑦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[1]</m:t>
                    </m:r>
                  </m:oMath>
                </a14:m>
                <a:r>
                  <a:rPr lang="pt-BR" dirty="0"/>
                  <a:t>)</a:t>
                </a:r>
              </a:p>
              <a:p>
                <a:pPr lvl="1"/>
                <a:r>
                  <a:rPr lang="pt-BR" dirty="0"/>
                  <a:t>Este pode ser colocado em sua posição correta </a:t>
                </a:r>
              </a:p>
              <a:p>
                <a:pPr lvl="2"/>
                <a:r>
                  <a:rPr lang="pt-BR" dirty="0"/>
                  <a:t>Trocando o primeiro pelo último elemento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𝑎𝑟𝑟𝑎𝑦</m:t>
                    </m:r>
                    <m:d>
                      <m:dPr>
                        <m:begChr m:val="["/>
                        <m:endChr m:val="]"/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pt-B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↔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𝑎𝑟𝑟𝑎𝑦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endParaRPr lang="pt-BR" dirty="0"/>
              </a:p>
              <a:p>
                <a:pPr lvl="2"/>
                <a:r>
                  <a:rPr lang="pt-BR" dirty="0"/>
                  <a:t>Descartando o último nó (antiga raiz), podemos facilmente  transformar o novo arranjo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𝑎𝑟𝑟𝑎𝑦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[0…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pt-BR" dirty="0"/>
                  <a:t> novamente em um </a:t>
                </a:r>
                <a:r>
                  <a:rPr lang="pt-BR" dirty="0" err="1"/>
                  <a:t>heap</a:t>
                </a:r>
                <a:endParaRPr lang="pt-BR" dirty="0"/>
              </a:p>
              <a:p>
                <a:pPr lvl="3"/>
                <a:r>
                  <a:rPr lang="pt-BR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max_heapify</a:t>
                </a:r>
                <a:r>
                  <a:rPr lang="pt-BR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(</a:t>
                </a:r>
                <a:r>
                  <a:rPr lang="pt-BR" dirty="0" err="1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heap</a:t>
                </a:r>
                <a:r>
                  <a:rPr lang="pt-BR" dirty="0">
                    <a:solidFill>
                      <a:srgbClr val="000000"/>
                    </a:solidFill>
                    <a:latin typeface="Consolas" panose="020B0609020204030204" pitchFamily="49" charset="0"/>
                  </a:rPr>
                  <a:t>, 1)</a:t>
                </a:r>
              </a:p>
              <a:p>
                <a:pPr lvl="3"/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𝑎𝑟𝑟𝑎𝑦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[0…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−1]</m:t>
                    </m:r>
                  </m:oMath>
                </a14:m>
                <a:r>
                  <a:rPr lang="pt-BR" dirty="0"/>
                  <a:t> torna-se um </a:t>
                </a:r>
                <a:r>
                  <a:rPr lang="pt-BR" dirty="0" err="1"/>
                  <a:t>heap</a:t>
                </a:r>
                <a:r>
                  <a:rPr lang="pt-BR" dirty="0"/>
                  <a:t> máximo!</a:t>
                </a:r>
              </a:p>
              <a:p>
                <a:pPr lvl="3"/>
                <a:r>
                  <a:rPr lang="pt-BR" dirty="0"/>
                  <a:t>Processo é então repetido para </a:t>
                </a:r>
                <a14:m>
                  <m:oMath xmlns:m="http://schemas.openxmlformats.org/officeDocument/2006/math"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𝑎𝑟𝑟𝑎𝑦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[0…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  <m:r>
                      <a:rPr lang="pt-B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−1]</m:t>
                    </m:r>
                  </m:oMath>
                </a14:m>
                <a:r>
                  <a:rPr lang="pt-BR" dirty="0"/>
                  <a:t> </a:t>
                </a:r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9CF73458-A792-4793-85D2-D1FDB46035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612648" y="1600200"/>
                <a:ext cx="8153400" cy="4925144"/>
              </a:xfrm>
              <a:blipFill>
                <a:blip r:embed="rId2"/>
                <a:stretch>
                  <a:fillRect l="-449" t="-2107" b="-14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0619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FFA645-4A3E-4A56-84D3-8F8A22AB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Heapsort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085B7F9C-00B6-42FC-9E5D-98F0305E6FC6}"/>
              </a:ext>
            </a:extLst>
          </p:cNvPr>
          <p:cNvSpPr/>
          <p:nvPr/>
        </p:nvSpPr>
        <p:spPr>
          <a:xfrm>
            <a:off x="478679" y="1556792"/>
            <a:ext cx="6263608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heapsort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build_max_heap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endParaRPr lang="pt-BR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nn-NO" sz="1600" dirty="0">
                <a:solidFill>
                  <a:srgbClr val="0000FF"/>
                </a:solidFill>
                <a:latin typeface="Consolas" panose="020B0609020204030204" pitchFamily="49" charset="0"/>
              </a:rPr>
              <a:t>  for</a:t>
            </a:r>
            <a:r>
              <a:rPr lang="nn-NO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nn-NO" sz="16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nn-NO" sz="1600" dirty="0">
                <a:solidFill>
                  <a:srgbClr val="000000"/>
                </a:solidFill>
                <a:latin typeface="Consolas" panose="020B0609020204030204" pitchFamily="49" charset="0"/>
              </a:rPr>
              <a:t> i = </a:t>
            </a:r>
            <a:r>
              <a:rPr lang="nn-NO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nn-NO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-&gt;tamanho_heap; i &gt;= 2; i--)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troca(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1, i);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--;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max_heapify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60DC9C9B-74E5-4F28-8A7C-36D0A0FC4AA4}"/>
              </a:ext>
            </a:extLst>
          </p:cNvPr>
          <p:cNvSpPr/>
          <p:nvPr/>
        </p:nvSpPr>
        <p:spPr>
          <a:xfrm>
            <a:off x="478679" y="4305876"/>
            <a:ext cx="889248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troca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indice2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 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indice1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 </a:t>
            </a:r>
            <a:r>
              <a:rPr lang="en-US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sz="16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6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}</a:t>
            </a:r>
          </a:p>
          <a:p>
            <a:r>
              <a:rPr lang="fr-FR" sz="1600" dirty="0">
                <a:solidFill>
                  <a:srgbClr val="0000FF"/>
                </a:solidFill>
                <a:latin typeface="Consolas" panose="020B0609020204030204" pitchFamily="49" charset="0"/>
              </a:rPr>
              <a:t> int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aux = </a:t>
            </a:r>
            <a:r>
              <a:rPr lang="fr-FR" sz="1600" dirty="0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fr-FR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indice1</a:t>
            </a:r>
            <a:r>
              <a:rPr lang="fr-FR" sz="1600" dirty="0">
                <a:solidFill>
                  <a:srgbClr val="000000"/>
                </a:solidFill>
                <a:latin typeface="Consolas" panose="020B0609020204030204" pitchFamily="49" charset="0"/>
              </a:rPr>
              <a:t> - 1];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indice1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- 1] =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indice2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- 1];</a:t>
            </a:r>
          </a:p>
          <a:p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 </a:t>
            </a:r>
            <a:r>
              <a:rPr lang="pt-BR" sz="1600" dirty="0" err="1">
                <a:solidFill>
                  <a:srgbClr val="808080"/>
                </a:solidFill>
                <a:latin typeface="Consolas" panose="020B0609020204030204" pitchFamily="49" charset="0"/>
              </a:rPr>
              <a:t>heap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-&gt;vetor[</a:t>
            </a:r>
            <a:r>
              <a:rPr lang="pt-BR" sz="1600" dirty="0">
                <a:solidFill>
                  <a:srgbClr val="808080"/>
                </a:solidFill>
                <a:latin typeface="Consolas" panose="020B0609020204030204" pitchFamily="49" charset="0"/>
              </a:rPr>
              <a:t>indice2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 - 1] = </a:t>
            </a:r>
            <a:r>
              <a:rPr lang="pt-BR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aux</a:t>
            </a:r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sz="1600" dirty="0"/>
          </a:p>
        </p:txBody>
      </p:sp>
    </p:spTree>
    <p:extLst>
      <p:ext uri="{BB962C8B-B14F-4D97-AF65-F5344CB8AC3E}">
        <p14:creationId xmlns:p14="http://schemas.microsoft.com/office/powerpoint/2010/main" val="3192681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FFA645-4A3E-4A56-84D3-8F8A22AB2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Heapsort</a:t>
            </a:r>
            <a:endParaRPr lang="pt-BR" dirty="0"/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6A9ADFF2-BF52-4E34-8F0F-3F29C392EF89}"/>
              </a:ext>
            </a:extLst>
          </p:cNvPr>
          <p:cNvSpPr/>
          <p:nvPr/>
        </p:nvSpPr>
        <p:spPr>
          <a:xfrm>
            <a:off x="179512" y="1700808"/>
            <a:ext cx="92890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main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dirty="0">
                <a:solidFill>
                  <a:srgbClr val="2B91A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cria(10);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16);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4);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14);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7);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9);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insere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3);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2);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8); insere(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1);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10;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imprime(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pt-BR" dirty="0">
                <a:solidFill>
                  <a:srgbClr val="008000"/>
                </a:solidFill>
                <a:latin typeface="Consolas" panose="020B0609020204030204" pitchFamily="49" charset="0"/>
              </a:rPr>
              <a:t>//16 4 10 14 7 9 3 2 8 1</a:t>
            </a:r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heapsort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imprime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(heap, 10);</a:t>
            </a:r>
            <a:r>
              <a:rPr lang="en-US" dirty="0">
                <a:solidFill>
                  <a:srgbClr val="008000"/>
                </a:solidFill>
                <a:latin typeface="Consolas" panose="020B0609020204030204" pitchFamily="49" charset="0"/>
              </a:rPr>
              <a:t>//1 2 3 4 7 8 9 10 14 16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getchar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0;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9282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611C3-472C-4E72-A201-336067611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Heapsort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BE094910-6514-4866-8940-DB035F3D2D80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pt-BR" dirty="0"/>
                  <a:t>Análise de complexidade</a:t>
                </a:r>
              </a:p>
              <a:p>
                <a:pPr lvl="1"/>
                <a:r>
                  <a:rPr lang="pt-BR" dirty="0"/>
                  <a:t>Construção da </a:t>
                </a:r>
                <a:r>
                  <a:rPr lang="pt-BR" dirty="0" err="1"/>
                  <a:t>heap</a:t>
                </a:r>
                <a:endParaRPr lang="pt-BR" dirty="0"/>
              </a:p>
              <a:p>
                <a:pPr lvl="2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pt-BR" b="0" i="0" smtClean="0">
                        <a:latin typeface="Cambria Math" panose="02040503050406030204" pitchFamily="18" charset="0"/>
                      </a:rPr>
                      <m:t>Θ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 err="1"/>
                  <a:t>Max_heapify</a:t>
                </a:r>
                <a:r>
                  <a:rPr lang="pt-BR" dirty="0"/>
                  <a:t> (em n-1 nós)</a:t>
                </a:r>
              </a:p>
              <a:p>
                <a:pPr lvl="2"/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pt-B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unc>
                          <m:funcPr>
                            <m:ctrlPr>
                              <a:rPr lang="pt-BR" b="0" i="1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d>
                              <m:d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pt-BR" b="0" i="0" smtClean="0">
                                    <a:latin typeface="Cambria Math" panose="02040503050406030204" pitchFamily="18" charset="0"/>
                                  </a:rPr>
                                  <m:t>n</m:t>
                                </m:r>
                                <m:r>
                                  <a:rPr lang="pt-BR" b="0" i="0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d>
                            <m:r>
                              <m:rPr>
                                <m:sty m:val="p"/>
                              </m:rPr>
                              <a:rPr lang="pt-BR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fName>
                          <m:e>
                            <m:d>
                              <m:dPr>
                                <m:ctrlP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pt-BR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</m:e>
                        </m:func>
                      </m:e>
                    </m:d>
                    <m:r>
                      <a:rPr lang="pt-BR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𝑛𝑙𝑜𝑔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Assim, a complexidade de tempo do </a:t>
                </a:r>
                <a:r>
                  <a:rPr lang="pt-BR" dirty="0" err="1"/>
                  <a:t>HeapSort</a:t>
                </a:r>
                <a:r>
                  <a:rPr lang="pt-BR" dirty="0"/>
                  <a:t> é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𝑛𝑙𝑜𝑔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))</m:t>
                    </m:r>
                  </m:oMath>
                </a14:m>
                <a:endParaRPr lang="pt-BR" dirty="0"/>
              </a:p>
              <a:p>
                <a:pPr lvl="2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BE094910-6514-4866-8940-DB035F3D2D8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48247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6916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Introduction to Algorithms, Third Edition, Thomas H. </a:t>
            </a:r>
            <a:r>
              <a:rPr lang="en-US" dirty="0" err="1"/>
              <a:t>Cormen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Robert Sedgewick and Kevin Wayne. 2011. </a:t>
            </a:r>
            <a:r>
              <a:rPr lang="en-US" i="1" dirty="0"/>
              <a:t>Algorithms</a:t>
            </a:r>
            <a:r>
              <a:rPr lang="en-US" dirty="0"/>
              <a:t> (4th ed.). Addison-Wesley Professional</a:t>
            </a:r>
          </a:p>
          <a:p>
            <a:pPr marL="514350" indent="-514350">
              <a:buFont typeface="+mj-lt"/>
              <a:buAutoNum type="arabicPeriod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1246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http://paranormaloldpueblo.com/wp-content/uploads/2011/10/QuestionMar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72816"/>
            <a:ext cx="3714750" cy="2933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7769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Um arranjo (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𝑎𝑟𝑟𝑎𝑦</m:t>
                    </m:r>
                  </m:oMath>
                </a14:m>
                <a:r>
                  <a:rPr lang="pt-BR" dirty="0"/>
                  <a:t>) de elementos que pode ser visto como uma árvore binária praticamente completa</a:t>
                </a:r>
              </a:p>
              <a:p>
                <a:pPr lvl="1"/>
                <a:r>
                  <a:rPr lang="pt-BR" dirty="0"/>
                  <a:t>Último nível deve estar preenchido da esquerda para a direita até certo ponto</a:t>
                </a:r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m 3">
            <a:extLst>
              <a:ext uri="{FF2B5EF4-FFF2-40B4-BE49-F238E27FC236}">
                <a16:creationId xmlns:a16="http://schemas.microsoft.com/office/drawing/2014/main" id="{3FB977ED-4A28-4DC7-BFDA-EDA6B5D13C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5486"/>
          <a:stretch/>
        </p:blipFill>
        <p:spPr>
          <a:xfrm>
            <a:off x="827585" y="4077072"/>
            <a:ext cx="3816424" cy="2228850"/>
          </a:xfrm>
          <a:prstGeom prst="rect">
            <a:avLst/>
          </a:prstGeom>
        </p:spPr>
      </p:pic>
      <p:sp>
        <p:nvSpPr>
          <p:cNvPr id="5" name="CaixaDeTexto 4">
            <a:extLst>
              <a:ext uri="{FF2B5EF4-FFF2-40B4-BE49-F238E27FC236}">
                <a16:creationId xmlns:a16="http://schemas.microsoft.com/office/drawing/2014/main" id="{36076E70-3B90-479E-A4B3-F7507E2B7082}"/>
              </a:ext>
            </a:extLst>
          </p:cNvPr>
          <p:cNvSpPr txBox="1"/>
          <p:nvPr/>
        </p:nvSpPr>
        <p:spPr>
          <a:xfrm>
            <a:off x="980936" y="6463275"/>
            <a:ext cx="7416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err="1"/>
              <a:t>Array</a:t>
            </a:r>
            <a:r>
              <a:rPr lang="pt-BR" dirty="0"/>
              <a:t> representando os elementos de um </a:t>
            </a:r>
            <a:r>
              <a:rPr lang="pt-BR" dirty="0" err="1"/>
              <a:t>heap</a:t>
            </a:r>
            <a:r>
              <a:rPr lang="pt-BR" dirty="0"/>
              <a:t>. Figura retirada de </a:t>
            </a:r>
            <a:r>
              <a:rPr lang="pt-BR" dirty="0" err="1"/>
              <a:t>Cormen</a:t>
            </a:r>
            <a:r>
              <a:rPr lang="pt-BR" dirty="0"/>
              <a:t> [1] </a:t>
            </a:r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3503872D-E48C-4526-9961-118CC06F43A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7584"/>
          <a:stretch/>
        </p:blipFill>
        <p:spPr>
          <a:xfrm>
            <a:off x="4858946" y="4077072"/>
            <a:ext cx="2969513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52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O arranjo que representa um </a:t>
                </a:r>
                <a:r>
                  <a:rPr lang="pt-BR" dirty="0" err="1"/>
                  <a:t>heap</a:t>
                </a:r>
                <a:r>
                  <a:rPr lang="pt-BR" dirty="0"/>
                  <a:t> possui dois atributos:</a:t>
                </a:r>
              </a:p>
              <a:p>
                <a:pPr lvl="1"/>
                <a:r>
                  <a:rPr lang="pt-BR" dirty="0"/>
                  <a:t>Comprimento: número de posições no </a:t>
                </a:r>
                <a:r>
                  <a:rPr lang="pt-BR" dirty="0" err="1"/>
                  <a:t>array</a:t>
                </a:r>
                <a:endParaRPr lang="pt-BR" dirty="0"/>
              </a:p>
              <a:p>
                <a:pPr lvl="1"/>
                <a:r>
                  <a:rPr lang="pt-BR" dirty="0" err="1"/>
                  <a:t>Tamanho_do_heap</a:t>
                </a:r>
                <a:r>
                  <a:rPr lang="pt-BR" dirty="0"/>
                  <a:t>: número de elementos do </a:t>
                </a:r>
                <a:r>
                  <a:rPr lang="pt-BR" dirty="0" err="1"/>
                  <a:t>heap</a:t>
                </a:r>
                <a:r>
                  <a:rPr lang="pt-BR" dirty="0"/>
                  <a:t> armazenado no </a:t>
                </a:r>
                <a:r>
                  <a:rPr lang="pt-BR" dirty="0" err="1"/>
                  <a:t>array</a:t>
                </a:r>
                <a:endParaRPr lang="pt-BR" dirty="0"/>
              </a:p>
              <a:p>
                <a:pPr lvl="1"/>
                <a:r>
                  <a:rPr lang="pt-BR" dirty="0"/>
                  <a:t>Ou seja,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𝑡𝑎𝑚𝑎𝑛h𝑜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𝑑𝑜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h𝑒𝑎𝑝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𝑐𝑜𝑚𝑝𝑟𝑖𝑚𝑒𝑛𝑡𝑜</m:t>
                    </m:r>
                  </m:oMath>
                </a14:m>
                <a:endParaRPr lang="pt-BR" dirty="0"/>
              </a:p>
              <a:p>
                <a:pPr lvl="1"/>
                <a:r>
                  <a:rPr lang="pt-BR" dirty="0"/>
                  <a:t>Elementos do </a:t>
                </a:r>
                <a:r>
                  <a:rPr lang="pt-BR" dirty="0" err="1"/>
                  <a:t>array</a:t>
                </a:r>
                <a:r>
                  <a:rPr lang="pt-BR" dirty="0"/>
                  <a:t> de índice maior que o tamanho do </a:t>
                </a:r>
                <a:r>
                  <a:rPr lang="pt-BR" dirty="0" err="1"/>
                  <a:t>heap</a:t>
                </a:r>
                <a:r>
                  <a:rPr lang="pt-BR" dirty="0"/>
                  <a:t> fazem parte do arranjo, mas não do </a:t>
                </a:r>
                <a:r>
                  <a:rPr lang="pt-BR" dirty="0" err="1"/>
                  <a:t>heap</a:t>
                </a:r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449" t="-1357" r="-52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67251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5700D17-372B-4A30-9963-E36147DA621C}"/>
              </a:ext>
            </a:extLst>
          </p:cNvPr>
          <p:cNvSpPr/>
          <p:nvPr/>
        </p:nvSpPr>
        <p:spPr>
          <a:xfrm>
            <a:off x="467544" y="1532505"/>
            <a:ext cx="820891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typedef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struct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{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vetor;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comprimento;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pt-BR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dirty="0" err="1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* cria(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comprimento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  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 heap = 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*)malloc(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B91AF"/>
                </a:solidFill>
                <a:latin typeface="Consolas" panose="020B0609020204030204" pitchFamily="49" charset="0"/>
              </a:rPr>
              <a:t>Heap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-&gt;comprimento = </a:t>
            </a:r>
            <a:r>
              <a:rPr lang="pt-BR" dirty="0">
                <a:solidFill>
                  <a:srgbClr val="808080"/>
                </a:solidFill>
                <a:latin typeface="Consolas" panose="020B0609020204030204" pitchFamily="49" charset="0"/>
              </a:rPr>
              <a:t>comprimento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heap-&gt;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vetor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*)malloc(</a:t>
            </a:r>
            <a:r>
              <a:rPr lang="en-US" dirty="0" err="1">
                <a:solidFill>
                  <a:srgbClr val="808080"/>
                </a:solidFill>
                <a:latin typeface="Consolas" panose="020B0609020204030204" pitchFamily="49" charset="0"/>
              </a:rPr>
              <a:t>comprimento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sizeof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));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tamanho_heap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= 0;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(!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-&gt;vetor)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{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printf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"estouro de memoria na 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criacao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 do </a:t>
            </a:r>
            <a:r>
              <a:rPr lang="pt-BR" dirty="0" err="1">
                <a:solidFill>
                  <a:srgbClr val="A31515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A31515"/>
                </a:solidFill>
                <a:latin typeface="Consolas" panose="020B0609020204030204" pitchFamily="49" charset="0"/>
              </a:rPr>
              <a:t>"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>
                <a:solidFill>
                  <a:srgbClr val="6F008A"/>
                </a:solidFill>
                <a:latin typeface="Consolas" panose="020B0609020204030204" pitchFamily="49" charset="0"/>
              </a:rPr>
              <a:t>NULL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 }</a:t>
            </a:r>
          </a:p>
          <a:p>
            <a:r>
              <a:rPr lang="pt-BR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dirty="0" err="1">
                <a:solidFill>
                  <a:srgbClr val="000000"/>
                </a:solidFill>
                <a:latin typeface="Consolas" panose="020B0609020204030204" pitchFamily="49" charset="0"/>
              </a:rPr>
              <a:t>heap</a:t>
            </a:r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8399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pt-BR" dirty="0"/>
                  <a:t>Raiz da árvore</a:t>
                </a:r>
              </a:p>
              <a:p>
                <a:pPr lvl="1"/>
                <a:r>
                  <a:rPr lang="pt-BR" dirty="0"/>
                  <a:t>Encontrado na primeira posição do </a:t>
                </a:r>
                <a:r>
                  <a:rPr lang="pt-BR" dirty="0" err="1"/>
                  <a:t>array</a:t>
                </a:r>
                <a:r>
                  <a:rPr lang="pt-BR" dirty="0"/>
                  <a:t> (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𝑎𝑟𝑟𝑎𝑦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[0]</m:t>
                    </m:r>
                  </m:oMath>
                </a14:m>
                <a:r>
                  <a:rPr lang="pt-BR" dirty="0"/>
                  <a:t>)</a:t>
                </a:r>
              </a:p>
              <a:p>
                <a:r>
                  <a:rPr lang="pt-BR" dirty="0"/>
                  <a:t>Acessando os filhos e o pai do </a:t>
                </a:r>
                <a14:m>
                  <m:oMath xmlns:m="http://schemas.openxmlformats.org/officeDocument/2006/math">
                    <m:r>
                      <a:rPr lang="pt-BR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−é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𝑠𝑖𝑚𝑜</m:t>
                    </m:r>
                    <m:r>
                      <a:rPr lang="pt-BR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t-BR" dirty="0"/>
                  <a:t>nó:</a:t>
                </a:r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3"/>
                <a:stretch>
                  <a:fillRect l="-449" t="-135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tângulo 6">
            <a:extLst>
              <a:ext uri="{FF2B5EF4-FFF2-40B4-BE49-F238E27FC236}">
                <a16:creationId xmlns:a16="http://schemas.microsoft.com/office/drawing/2014/main" id="{855FA9DC-EA0E-4493-94EE-348EECE97F4E}"/>
              </a:ext>
            </a:extLst>
          </p:cNvPr>
          <p:cNvSpPr/>
          <p:nvPr/>
        </p:nvSpPr>
        <p:spPr>
          <a:xfrm>
            <a:off x="755576" y="3105087"/>
            <a:ext cx="4572000" cy="375487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esquerda(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7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2 *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direita(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7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2 *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+ 1;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pt-BR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pai(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r>
              <a:rPr lang="pt-BR" sz="1700" dirty="0">
                <a:solidFill>
                  <a:srgbClr val="0000FF"/>
                </a:solidFill>
                <a:latin typeface="Consolas" panose="020B0609020204030204" pitchFamily="49" charset="0"/>
              </a:rPr>
              <a:t>  </a:t>
            </a:r>
            <a:r>
              <a:rPr lang="pt-BR" sz="1700" dirty="0" err="1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pt-BR" sz="1700" dirty="0" err="1">
                <a:solidFill>
                  <a:srgbClr val="808080"/>
                </a:solidFill>
                <a:latin typeface="Consolas" panose="020B0609020204030204" pitchFamily="49" charset="0"/>
              </a:rPr>
              <a:t>indPai</a:t>
            </a:r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/2;</a:t>
            </a:r>
          </a:p>
          <a:p>
            <a:r>
              <a:rPr lang="pt-BR" sz="17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pt-BR" sz="1700" dirty="0"/>
          </a:p>
        </p:txBody>
      </p:sp>
    </p:spTree>
    <p:extLst>
      <p:ext uri="{BB962C8B-B14F-4D97-AF65-F5344CB8AC3E}">
        <p14:creationId xmlns:p14="http://schemas.microsoft.com/office/powerpoint/2010/main" val="3533055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A7B536-D645-439D-85BD-7A8E0D0E0A0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Dois tipos de </a:t>
            </a:r>
            <a:r>
              <a:rPr lang="pt-BR" dirty="0" err="1"/>
              <a:t>heaps</a:t>
            </a:r>
            <a:endParaRPr lang="pt-BR" dirty="0"/>
          </a:p>
          <a:p>
            <a:pPr lvl="1"/>
            <a:r>
              <a:rPr lang="pt-BR" dirty="0" err="1"/>
              <a:t>Heap</a:t>
            </a:r>
            <a:r>
              <a:rPr lang="pt-BR" dirty="0"/>
              <a:t> máximo </a:t>
            </a:r>
          </a:p>
          <a:p>
            <a:pPr lvl="2"/>
            <a:r>
              <a:rPr lang="pt-BR" dirty="0"/>
              <a:t>Valor de um nó não pode ser maior que o valor do seu pai</a:t>
            </a:r>
          </a:p>
          <a:p>
            <a:pPr lvl="2"/>
            <a:r>
              <a:rPr lang="pt-BR" dirty="0"/>
              <a:t>Maior elemento de um </a:t>
            </a:r>
            <a:r>
              <a:rPr lang="pt-BR" dirty="0" err="1"/>
              <a:t>heap</a:t>
            </a:r>
            <a:r>
              <a:rPr lang="pt-BR" dirty="0"/>
              <a:t> máximo está localizado </a:t>
            </a:r>
            <a:r>
              <a:rPr lang="pt-BR"/>
              <a:t>na raiz</a:t>
            </a:r>
            <a:endParaRPr lang="pt-BR" dirty="0"/>
          </a:p>
          <a:p>
            <a:pPr lvl="3"/>
            <a:r>
              <a:rPr lang="pt-BR" dirty="0"/>
              <a:t>Propriedade valida para todas as </a:t>
            </a:r>
            <a:r>
              <a:rPr lang="pt-BR" dirty="0" err="1"/>
              <a:t>subárvores</a:t>
            </a:r>
            <a:r>
              <a:rPr lang="pt-BR" dirty="0"/>
              <a:t> de uma árvore</a:t>
            </a:r>
          </a:p>
          <a:p>
            <a:pPr lvl="1"/>
            <a:r>
              <a:rPr lang="pt-BR" dirty="0" err="1"/>
              <a:t>Heap</a:t>
            </a:r>
            <a:r>
              <a:rPr lang="pt-BR" dirty="0"/>
              <a:t> mínimo</a:t>
            </a:r>
          </a:p>
          <a:p>
            <a:pPr lvl="2"/>
            <a:r>
              <a:rPr lang="pt-BR" dirty="0"/>
              <a:t>O oposto</a:t>
            </a:r>
          </a:p>
          <a:p>
            <a:pPr lvl="2"/>
            <a:r>
              <a:rPr lang="pt-BR" dirty="0"/>
              <a:t>Valor de um nó não pode ser menor que o do seu pai</a:t>
            </a:r>
          </a:p>
          <a:p>
            <a:pPr lvl="2"/>
            <a:r>
              <a:rPr lang="pt-BR" dirty="0"/>
              <a:t>Menor elemento localizado na raiz</a:t>
            </a:r>
          </a:p>
          <a:p>
            <a:pPr lvl="1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7195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pt-BR" dirty="0"/>
                  <a:t>MAX-HEAPIFY</a:t>
                </a:r>
              </a:p>
              <a:p>
                <a:pPr lvl="1"/>
                <a:r>
                  <a:rPr lang="pt-BR" dirty="0"/>
                  <a:t>Mantem a propriedade da </a:t>
                </a:r>
                <a:r>
                  <a:rPr lang="pt-BR" dirty="0" err="1"/>
                  <a:t>heap</a:t>
                </a:r>
                <a:endParaRPr lang="pt-BR" dirty="0"/>
              </a:p>
              <a:p>
                <a:pPr lvl="1"/>
                <a:r>
                  <a:rPr lang="pt-BR" dirty="0"/>
                  <a:t>Entradas: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𝑎𝑟𝑟𝑎𝑦</m:t>
                    </m:r>
                  </m:oMath>
                </a14:m>
                <a:r>
                  <a:rPr lang="pt-BR" dirty="0"/>
                  <a:t> representando a </a:t>
                </a:r>
                <a:r>
                  <a:rPr lang="pt-BR" dirty="0" err="1"/>
                  <a:t>heap</a:t>
                </a:r>
                <a:r>
                  <a:rPr lang="pt-BR" dirty="0"/>
                  <a:t> e um índice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pt-BR" dirty="0"/>
                  <a:t> do </a:t>
                </a:r>
                <a:r>
                  <a:rPr lang="pt-BR" dirty="0" err="1"/>
                  <a:t>array</a:t>
                </a:r>
                <a:r>
                  <a:rPr lang="pt-BR" dirty="0"/>
                  <a:t> representando um nó da </a:t>
                </a:r>
                <a:r>
                  <a:rPr lang="pt-BR" dirty="0" err="1"/>
                  <a:t>heap</a:t>
                </a:r>
                <a:endParaRPr lang="pt-BR" dirty="0"/>
              </a:p>
              <a:p>
                <a:pPr lvl="1"/>
                <a:r>
                  <a:rPr lang="pt-BR" dirty="0"/>
                  <a:t>Procedimento supõe que filhos à direita e à esquerda de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pt-BR" dirty="0"/>
                  <a:t> são </a:t>
                </a:r>
                <a:r>
                  <a:rPr lang="pt-BR" dirty="0" err="1"/>
                  <a:t>heaps</a:t>
                </a:r>
                <a:r>
                  <a:rPr lang="pt-BR" dirty="0"/>
                  <a:t> máximos</a:t>
                </a:r>
              </a:p>
              <a:p>
                <a:pPr lvl="1"/>
                <a:r>
                  <a:rPr lang="pt-BR" dirty="0"/>
                  <a:t>Caso o elemento em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pt-BR" dirty="0"/>
                  <a:t> viole a propriedade da </a:t>
                </a:r>
                <a:r>
                  <a:rPr lang="pt-BR" dirty="0" err="1"/>
                  <a:t>heap</a:t>
                </a:r>
                <a:r>
                  <a:rPr lang="pt-BR" dirty="0"/>
                  <a:t> (caso seja menor que um dos seus filhos)</a:t>
                </a:r>
              </a:p>
              <a:p>
                <a:pPr lvl="2"/>
                <a:r>
                  <a:rPr lang="pt-BR" dirty="0"/>
                  <a:t>Elemento irá “descer” na árvore, sendo posicionado no local correto</a:t>
                </a:r>
              </a:p>
              <a:p>
                <a:pPr lvl="2"/>
                <a:r>
                  <a:rPr lang="pt-BR" dirty="0" err="1"/>
                  <a:t>Subárvore</a:t>
                </a:r>
                <a:r>
                  <a:rPr lang="pt-BR" dirty="0"/>
                  <a:t> no índice </a:t>
                </a:r>
                <a14:m>
                  <m:oMath xmlns:m="http://schemas.openxmlformats.org/officeDocument/2006/math">
                    <m:r>
                      <a:rPr lang="pt-BR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pt-BR" dirty="0"/>
                  <a:t> se torna um </a:t>
                </a:r>
                <a:r>
                  <a:rPr lang="pt-BR" dirty="0" err="1"/>
                  <a:t>heap</a:t>
                </a:r>
                <a:r>
                  <a:rPr lang="pt-BR" dirty="0"/>
                  <a:t> máximo</a:t>
                </a:r>
              </a:p>
              <a:p>
                <a:pPr lvl="1"/>
                <a:endParaRPr lang="pt-BR" dirty="0"/>
              </a:p>
              <a:p>
                <a:pPr lvl="1"/>
                <a:endParaRPr lang="pt-BR" dirty="0"/>
              </a:p>
            </p:txBody>
          </p:sp>
        </mc:Choice>
        <mc:Fallback xmlns="">
          <p:sp>
            <p:nvSpPr>
              <p:cNvPr id="3" name="Espaço Reservado para Conteúdo 2">
                <a:extLst>
                  <a:ext uri="{FF2B5EF4-FFF2-40B4-BE49-F238E27FC236}">
                    <a16:creationId xmlns:a16="http://schemas.microsoft.com/office/drawing/2014/main" id="{FCA7B536-D645-439D-85BD-7A8E0D0E0A0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449" t="-2307" r="-1421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82853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D31A8-7675-4BAB-BF49-6C5C4A1CB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Heaps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CA7B536-D645-439D-85BD-7A8E0D0E0A0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t-BR" dirty="0"/>
              <a:t>MAX-HEAPIFY</a:t>
            </a:r>
          </a:p>
          <a:p>
            <a:pPr lvl="1"/>
            <a:r>
              <a:rPr lang="pt-BR" dirty="0"/>
              <a:t>Compara o valor de um nó com o dos seus filhos</a:t>
            </a:r>
          </a:p>
          <a:p>
            <a:pPr lvl="1"/>
            <a:r>
              <a:rPr lang="pt-BR" dirty="0"/>
              <a:t>Caso apenas um dos filhos possua valor maior ele troca de posição com o pai</a:t>
            </a:r>
          </a:p>
          <a:p>
            <a:pPr lvl="1"/>
            <a:r>
              <a:rPr lang="pt-BR" dirty="0"/>
              <a:t>Caso os dois sejam maiores, o maior deles troca de posição com o pai</a:t>
            </a:r>
          </a:p>
          <a:p>
            <a:pPr lvl="2"/>
            <a:r>
              <a:rPr lang="pt-BR" dirty="0"/>
              <a:t>A troca pode fazer com que o filho viole a propriedade da </a:t>
            </a:r>
            <a:r>
              <a:rPr lang="pt-BR" dirty="0" err="1"/>
              <a:t>heap</a:t>
            </a:r>
            <a:endParaRPr lang="pt-BR" dirty="0"/>
          </a:p>
          <a:p>
            <a:pPr lvl="2"/>
            <a:r>
              <a:rPr lang="pt-BR" dirty="0"/>
              <a:t>Então </a:t>
            </a:r>
            <a:r>
              <a:rPr lang="pt-BR" dirty="0" err="1"/>
              <a:t>max_heapify</a:t>
            </a:r>
            <a:r>
              <a:rPr lang="pt-BR" dirty="0"/>
              <a:t> é recursivamente chamada para a posição para onde o nó avaliado se moveu (antigo filho de maior valor)</a:t>
            </a:r>
          </a:p>
          <a:p>
            <a:pPr lvl="1"/>
            <a:r>
              <a:rPr lang="pt-BR" dirty="0"/>
              <a:t>Caso nenhum filho seja maior, nenhuma troca ocorre e o procedimento se encerra</a:t>
            </a:r>
          </a:p>
          <a:p>
            <a:pPr lvl="2"/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58088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diano">
  <a:themeElements>
    <a:clrScheme name="Median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28099</TotalTime>
  <Words>1980</Words>
  <Application>Microsoft Office PowerPoint</Application>
  <PresentationFormat>Apresentação na tela (4:3)</PresentationFormat>
  <Paragraphs>284</Paragraphs>
  <Slides>28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Cambria Math</vt:lpstr>
      <vt:lpstr>Consolas</vt:lpstr>
      <vt:lpstr>Tw Cen MT</vt:lpstr>
      <vt:lpstr>Wingdings</vt:lpstr>
      <vt:lpstr>Wingdings 2</vt:lpstr>
      <vt:lpstr>Tema do Office</vt:lpstr>
      <vt:lpstr>Mediano</vt:lpstr>
      <vt:lpstr>Heaps e Heapsort </vt:lpstr>
      <vt:lpstr>O que veremos nesta aula?</vt:lpstr>
      <vt:lpstr>Heaps</vt:lpstr>
      <vt:lpstr>Heaps</vt:lpstr>
      <vt:lpstr>Heaps</vt:lpstr>
      <vt:lpstr>Heaps</vt:lpstr>
      <vt:lpstr>Heaps</vt:lpstr>
      <vt:lpstr>Heaps</vt:lpstr>
      <vt:lpstr>Heaps</vt:lpstr>
      <vt:lpstr>Heaps</vt:lpstr>
      <vt:lpstr>Heaps</vt:lpstr>
      <vt:lpstr>Testando a função max_heapify</vt:lpstr>
      <vt:lpstr>Testando a função max_heapify</vt:lpstr>
      <vt:lpstr>Análise max_heapify</vt:lpstr>
      <vt:lpstr>Heap</vt:lpstr>
      <vt:lpstr>Heap</vt:lpstr>
      <vt:lpstr>Heap</vt:lpstr>
      <vt:lpstr>Análise construção da heap</vt:lpstr>
      <vt:lpstr>Análise construção da heap</vt:lpstr>
      <vt:lpstr>Análise construção da heap</vt:lpstr>
      <vt:lpstr>Análise construção da heap</vt:lpstr>
      <vt:lpstr>Análise construção da heap</vt:lpstr>
      <vt:lpstr>Heapsort</vt:lpstr>
      <vt:lpstr>Heapsort</vt:lpstr>
      <vt:lpstr>Heapsort</vt:lpstr>
      <vt:lpstr>Heapsort</vt:lpstr>
      <vt:lpstr>Referências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que é Cálculo Numérico?</dc:title>
  <dc:creator>Guilherme</dc:creator>
  <cp:lastModifiedBy>rafael mesquita</cp:lastModifiedBy>
  <cp:revision>383</cp:revision>
  <dcterms:created xsi:type="dcterms:W3CDTF">2013-05-23T18:15:36Z</dcterms:created>
  <dcterms:modified xsi:type="dcterms:W3CDTF">2018-08-08T16:59:58Z</dcterms:modified>
</cp:coreProperties>
</file>